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6" autoAdjust="0"/>
  </p:normalViewPr>
  <p:slideViewPr>
    <p:cSldViewPr>
      <p:cViewPr varScale="1">
        <p:scale>
          <a:sx n="84" d="100"/>
          <a:sy n="84" d="100"/>
        </p:scale>
        <p:origin x="-78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7F4DA-FCFE-48FB-8B43-70640008F135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F2A7-8E7D-43A4-B3DD-3E3F3A66F2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proponemos como objetivos proporcionar un panorama general de la Química forense donde se evidencie su importancia</a:t>
            </a:r>
            <a:r>
              <a:rPr lang="es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como auxiliar de la Justicia y su campo de aplicaciones. Discutiremos las distintas técnicas empleadas de acuerdo con los materiales a analizar, sus alcances y limitaciones. Abordaremos también la interpretación de los resultados, que es crucial para la elaboración correcta de los informes periciales y su discusión en el ámbito de la Justicia. Para integrar lo desarrollado a lo largo del curso, le vamos a dedicar especial atención al análisis de casos reales. Ahora, todo esto tendría un valor relativo sin el elemento ético, que debe guiar el accionar del profesional en este y en todos los ámbitos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F2A7-8E7D-43A4-B3DD-3E3F3A66F23D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15F9E0-5A8D-4156-9E19-2406B1C44C80}" type="datetimeFigureOut">
              <a:rPr lang="es-ES" smtClean="0"/>
              <a:pPr/>
              <a:t>08/02/2024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C1B2C8-7C93-4BD3-910F-D7A56F9337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QUÍMICA FORENSE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Presentación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3717032"/>
            <a:ext cx="885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Asignatura Optativa de la Orientación </a:t>
            </a:r>
            <a:r>
              <a:rPr lang="es-ES" sz="2000" dirty="0"/>
              <a:t>BIOQUÍMICA LEGAL Y FORENSE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516216" y="5589240"/>
            <a:ext cx="219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Dra. Liliana Orelli</a:t>
            </a:r>
          </a:p>
          <a:p>
            <a:r>
              <a:rPr lang="es-ES" dirty="0" smtClean="0"/>
              <a:t>Profesora a cargo</a:t>
            </a:r>
            <a:endParaRPr lang="es-ES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72000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atención!</a:t>
            </a:r>
            <a:endParaRPr lang="es-ES" sz="3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10">
            <a:hlinkClick r:id="" action="ppaction://media"/>
          </p:cNvPr>
          <p:cNvPicPr>
            <a:picLocks noRot="1" noChangeAspect="1"/>
          </p:cNvPicPr>
          <p:nvPr>
            <a:wavAudioFile r:embed="rId1" name="10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Fundamentos</a:t>
            </a:r>
          </a:p>
          <a:p>
            <a:pPr>
              <a:buNone/>
            </a:pPr>
            <a:r>
              <a:rPr lang="es-ES" dirty="0" smtClean="0"/>
              <a:t>    La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ciencia forense </a:t>
            </a:r>
            <a:r>
              <a:rPr lang="es-ES" dirty="0" smtClean="0"/>
              <a:t>se basa en la aplicación de los métodos científicos a los procesos de la materia que se involucran con un delito, aportando datos para resolver casos judiciales</a:t>
            </a:r>
          </a:p>
          <a:p>
            <a:pPr>
              <a:buNone/>
            </a:pPr>
            <a:endParaRPr lang="es-ES" dirty="0" smtClean="0"/>
          </a:p>
          <a:p>
            <a:r>
              <a:rPr lang="es-ES" dirty="0" smtClean="0"/>
              <a:t>Áreas</a:t>
            </a:r>
          </a:p>
          <a:p>
            <a:pPr>
              <a:buNone/>
            </a:pPr>
            <a:r>
              <a:rPr lang="es-ES" dirty="0" smtClean="0"/>
              <a:t>    Química, Biología, Toxicología, Odontología, Entomología, Psicología, </a:t>
            </a:r>
            <a:r>
              <a:rPr lang="es-ES" dirty="0" err="1" smtClean="0"/>
              <a:t>etc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611560" y="580526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“Es imposible que un criminal actúe, especialmente en la tensión de la acción criminal, sin dejar rastros de su presencia”</a:t>
            </a:r>
          </a:p>
          <a:p>
            <a:pPr algn="just">
              <a:buNone/>
            </a:pPr>
            <a:r>
              <a:rPr lang="es-ES" dirty="0" smtClean="0"/>
              <a:t>    </a:t>
            </a:r>
            <a:r>
              <a:rPr lang="es-ES" sz="2800" dirty="0" err="1" smtClean="0"/>
              <a:t>Edmond</a:t>
            </a:r>
            <a:r>
              <a:rPr lang="es-ES" sz="2800" dirty="0" smtClean="0"/>
              <a:t> </a:t>
            </a:r>
            <a:r>
              <a:rPr lang="es-ES" sz="2800" dirty="0" err="1" smtClean="0"/>
              <a:t>Locard</a:t>
            </a:r>
            <a:r>
              <a:rPr lang="es-ES" sz="2800" dirty="0" smtClean="0"/>
              <a:t>, Principio de Intercambio, 1910</a:t>
            </a:r>
            <a:endParaRPr lang="es-ES" sz="2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Tareas y responsabilidades del Químico forense</a:t>
            </a:r>
          </a:p>
          <a:p>
            <a:pPr>
              <a:buNone/>
            </a:pPr>
            <a:r>
              <a:rPr lang="es-ES" dirty="0" smtClean="0"/>
              <a:t>	- análisis, identificación y clasificación de distintos tipos de materiales</a:t>
            </a:r>
          </a:p>
          <a:p>
            <a:pPr>
              <a:buNone/>
            </a:pPr>
            <a:r>
              <a:rPr lang="es-ES" dirty="0" smtClean="0"/>
              <a:t>	- su estudio por los métodos físicos y/o químicos adecuados</a:t>
            </a:r>
          </a:p>
          <a:p>
            <a:pPr>
              <a:buNone/>
            </a:pPr>
            <a:r>
              <a:rPr lang="es-ES" dirty="0" smtClean="0"/>
              <a:t>	- preservación de la evidencia para su presentación en un juicio 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pic>
        <p:nvPicPr>
          <p:cNvPr id="5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4" cstate="print"/>
          <a:stretch>
            <a:fillRect/>
          </a:stretch>
        </p:blipFill>
        <p:spPr>
          <a:xfrm>
            <a:off x="539552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/>
              <a:t>Disciplinas </a:t>
            </a:r>
          </a:p>
          <a:p>
            <a:r>
              <a:rPr lang="es-ES" dirty="0" smtClean="0"/>
              <a:t>Química Analítica</a:t>
            </a:r>
          </a:p>
          <a:p>
            <a:r>
              <a:rPr lang="es-ES" dirty="0" smtClean="0"/>
              <a:t>Química Orgánica</a:t>
            </a:r>
          </a:p>
          <a:p>
            <a:r>
              <a:rPr lang="es-ES" dirty="0" smtClean="0"/>
              <a:t>Química Inorgánica</a:t>
            </a:r>
          </a:p>
          <a:p>
            <a:pPr>
              <a:buNone/>
            </a:pPr>
            <a:r>
              <a:rPr lang="es-ES" dirty="0" smtClean="0"/>
              <a:t>Áreas</a:t>
            </a:r>
          </a:p>
          <a:p>
            <a:r>
              <a:rPr lang="es-ES" dirty="0" smtClean="0"/>
              <a:t>Bioquímico en ámbitos relacionados con la Justicia</a:t>
            </a:r>
          </a:p>
          <a:p>
            <a:r>
              <a:rPr lang="es-ES" dirty="0" smtClean="0"/>
              <a:t>Investigación y desarrollo de nuevos métodos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pic>
        <p:nvPicPr>
          <p:cNvPr id="5" name="5">
            <a:hlinkClick r:id="" action="ppaction://media"/>
          </p:cNvPr>
          <p:cNvPicPr>
            <a:picLocks noRot="1" noChangeAspect="1"/>
          </p:cNvPicPr>
          <p:nvPr>
            <a:wavAudioFile r:embed="rId1" name="5"/>
          </p:nvPr>
        </p:nvPicPr>
        <p:blipFill>
          <a:blip r:embed="rId4" cstate="print"/>
          <a:stretch>
            <a:fillRect/>
          </a:stretch>
        </p:blipFill>
        <p:spPr>
          <a:xfrm>
            <a:off x="539552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4300" dirty="0" smtClean="0"/>
              <a:t>Objetivos</a:t>
            </a:r>
          </a:p>
          <a:p>
            <a:pPr algn="just">
              <a:buNone/>
            </a:pPr>
            <a:r>
              <a:rPr lang="es-ES" dirty="0" smtClean="0"/>
              <a:t>- Presentar un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panorama general</a:t>
            </a:r>
            <a:r>
              <a:rPr lang="es-ES" dirty="0" smtClean="0"/>
              <a:t> de un campo de aplicación de la química, sus técnicas y resaltar la importancia que reviste en la aplicación de la justicia.</a:t>
            </a:r>
          </a:p>
          <a:p>
            <a:pPr algn="just">
              <a:buNone/>
            </a:pPr>
            <a:r>
              <a:rPr lang="es-ES" dirty="0" smtClean="0"/>
              <a:t>- Mostrar el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campo de aplicación</a:t>
            </a:r>
            <a:r>
              <a:rPr lang="es-ES" dirty="0" smtClean="0"/>
              <a:t> de la Química Forense.</a:t>
            </a:r>
          </a:p>
          <a:p>
            <a:pPr algn="just">
              <a:buNone/>
            </a:pPr>
            <a:r>
              <a:rPr lang="es-ES" dirty="0" smtClean="0"/>
              <a:t>- Discutir las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técnicas adecuadas </a:t>
            </a:r>
            <a:r>
              <a:rPr lang="es-ES" dirty="0" smtClean="0"/>
              <a:t>de inspección, análisis físico y químico empleadas en Química forense, analizando sus alcances y limitaciones.</a:t>
            </a:r>
          </a:p>
          <a:p>
            <a:pPr algn="just">
              <a:buNone/>
            </a:pPr>
            <a:r>
              <a:rPr lang="es-ES" dirty="0" smtClean="0"/>
              <a:t>- Proporcionar los elementos necesarios para una correcta interpretación de los resultados y la elaboración apropiada de informes técnicos.</a:t>
            </a:r>
          </a:p>
          <a:p>
            <a:pPr algn="just">
              <a:buNone/>
            </a:pPr>
            <a:r>
              <a:rPr lang="es-ES" dirty="0" smtClean="0"/>
              <a:t>- Analizar </a:t>
            </a:r>
            <a:r>
              <a:rPr lang="es-E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casos reales</a:t>
            </a:r>
            <a:r>
              <a:rPr lang="es-ES" dirty="0" smtClean="0"/>
              <a:t> representativos</a:t>
            </a:r>
          </a:p>
          <a:p>
            <a:pPr algn="just">
              <a:buNone/>
            </a:pPr>
            <a:r>
              <a:rPr lang="es-ES" dirty="0" smtClean="0"/>
              <a:t>- Inculcar valores de </a:t>
            </a:r>
            <a:r>
              <a:rPr lang="es-E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ética</a:t>
            </a:r>
            <a:r>
              <a:rPr lang="es-ES" dirty="0" smtClean="0"/>
              <a:t> a la aplicación de la justicia.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pic>
        <p:nvPicPr>
          <p:cNvPr id="5" name="6">
            <a:hlinkClick r:id="" action="ppaction://media"/>
          </p:cNvPr>
          <p:cNvPicPr>
            <a:picLocks noRot="1" noChangeAspect="1"/>
          </p:cNvPicPr>
          <p:nvPr>
            <a:wavAudioFile r:embed="rId1" name="6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/>
              <a:t>Contenidos: seminarios</a:t>
            </a:r>
          </a:p>
          <a:p>
            <a:pPr>
              <a:buNone/>
            </a:pPr>
            <a:endParaRPr lang="es-ES" dirty="0" smtClean="0"/>
          </a:p>
          <a:p>
            <a:pPr>
              <a:buFontTx/>
              <a:buChar char="-"/>
            </a:pPr>
            <a:r>
              <a:rPr lang="es-ES" dirty="0" smtClean="0"/>
              <a:t>La Química Forense. Definición y campo de aplicación</a:t>
            </a:r>
          </a:p>
          <a:p>
            <a:pPr>
              <a:buFontTx/>
              <a:buChar char="-"/>
            </a:pPr>
            <a:r>
              <a:rPr lang="es-ES" dirty="0" smtClean="0"/>
              <a:t>Métodos espectroscópicos</a:t>
            </a:r>
          </a:p>
          <a:p>
            <a:pPr>
              <a:buFontTx/>
              <a:buChar char="-"/>
            </a:pPr>
            <a:r>
              <a:rPr lang="es-ES" dirty="0" smtClean="0"/>
              <a:t>Tintas y documentos</a:t>
            </a:r>
          </a:p>
          <a:p>
            <a:pPr>
              <a:buFontTx/>
              <a:buChar char="-"/>
            </a:pPr>
            <a:r>
              <a:rPr lang="es-ES" dirty="0" smtClean="0"/>
              <a:t>Balística Forense</a:t>
            </a:r>
          </a:p>
          <a:p>
            <a:pPr>
              <a:buFontTx/>
              <a:buChar char="-"/>
            </a:pPr>
            <a:r>
              <a:rPr lang="es-ES" dirty="0" smtClean="0"/>
              <a:t>Huellas</a:t>
            </a:r>
          </a:p>
          <a:p>
            <a:pPr>
              <a:buFontTx/>
              <a:buChar char="-"/>
            </a:pPr>
            <a:r>
              <a:rPr lang="es-ES" dirty="0" smtClean="0"/>
              <a:t>Pelos y cabellos</a:t>
            </a:r>
          </a:p>
          <a:p>
            <a:pPr>
              <a:buFontTx/>
              <a:buChar char="-"/>
            </a:pPr>
            <a:r>
              <a:rPr lang="es-ES" dirty="0" smtClean="0"/>
              <a:t>Fibras textiles</a:t>
            </a:r>
          </a:p>
          <a:p>
            <a:pPr>
              <a:buFontTx/>
              <a:buChar char="-"/>
            </a:pPr>
            <a:r>
              <a:rPr lang="es-ES" dirty="0" smtClean="0"/>
              <a:t>Explosivos</a:t>
            </a:r>
          </a:p>
          <a:p>
            <a:pPr>
              <a:buFontTx/>
              <a:buChar char="-"/>
            </a:pPr>
            <a:r>
              <a:rPr lang="es-ES" dirty="0" smtClean="0"/>
              <a:t>Vidrios</a:t>
            </a:r>
          </a:p>
          <a:p>
            <a:pPr>
              <a:buFontTx/>
              <a:buChar char="-"/>
            </a:pPr>
            <a:r>
              <a:rPr lang="es-ES" dirty="0" smtClean="0"/>
              <a:t>Drogas de abuso</a:t>
            </a:r>
          </a:p>
          <a:p>
            <a:pPr>
              <a:buFontTx/>
              <a:buChar char="-"/>
            </a:pPr>
            <a:r>
              <a:rPr lang="es-ES" dirty="0" smtClean="0"/>
              <a:t>Discusión de casos reales</a:t>
            </a:r>
          </a:p>
          <a:p>
            <a:pPr>
              <a:buFontTx/>
              <a:buChar char="-"/>
            </a:pPr>
            <a:endParaRPr lang="es-ES" dirty="0" smtClean="0"/>
          </a:p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pic>
        <p:nvPicPr>
          <p:cNvPr id="5" name="7">
            <a:hlinkClick r:id="" action="ppaction://media"/>
          </p:cNvPr>
          <p:cNvPicPr>
            <a:picLocks noRot="1" noChangeAspect="1"/>
          </p:cNvPicPr>
          <p:nvPr>
            <a:wavAudioFile r:embed="rId1" name="7"/>
          </p:nvPr>
        </p:nvPicPr>
        <p:blipFill>
          <a:blip r:embed="rId4" cstate="print"/>
          <a:stretch>
            <a:fillRect/>
          </a:stretch>
        </p:blipFill>
        <p:spPr>
          <a:xfrm>
            <a:off x="323528" y="61653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Contenidos: </a:t>
            </a:r>
            <a:r>
              <a:rPr lang="es-ES" b="1" dirty="0" err="1" smtClean="0"/>
              <a:t>TPs</a:t>
            </a:r>
            <a:endParaRPr lang="es-ES" b="1" dirty="0" smtClean="0"/>
          </a:p>
          <a:p>
            <a:pPr>
              <a:buNone/>
            </a:pPr>
            <a:r>
              <a:rPr lang="es-ES" dirty="0" smtClean="0"/>
              <a:t>1- Examen forense de tintas</a:t>
            </a:r>
          </a:p>
          <a:p>
            <a:pPr>
              <a:buNone/>
            </a:pPr>
            <a:r>
              <a:rPr lang="es-ES" dirty="0" smtClean="0"/>
              <a:t>2- Examen forense de pelos</a:t>
            </a:r>
          </a:p>
          <a:p>
            <a:pPr>
              <a:buNone/>
            </a:pPr>
            <a:r>
              <a:rPr lang="es-ES" dirty="0" smtClean="0"/>
              <a:t>3- Examen forense de huellas dactilares</a:t>
            </a:r>
          </a:p>
          <a:p>
            <a:pPr>
              <a:buNone/>
            </a:pPr>
            <a:r>
              <a:rPr lang="es-ES" dirty="0" smtClean="0"/>
              <a:t>4- Examen forense de explosivos</a:t>
            </a:r>
          </a:p>
          <a:p>
            <a:pPr>
              <a:buNone/>
            </a:pPr>
            <a:r>
              <a:rPr lang="es-ES" dirty="0" smtClean="0"/>
              <a:t>5- Examen forense de  drogas de abuso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pic>
        <p:nvPicPr>
          <p:cNvPr id="5" name="8">
            <a:hlinkClick r:id="" action="ppaction://media"/>
          </p:cNvPr>
          <p:cNvPicPr>
            <a:picLocks noRot="1" noChangeAspect="1"/>
          </p:cNvPicPr>
          <p:nvPr>
            <a:wavAudioFile r:embed="rId1" name="8"/>
          </p:nvPr>
        </p:nvPicPr>
        <p:blipFill>
          <a:blip r:embed="rId4" cstate="print"/>
          <a:stretch>
            <a:fillRect/>
          </a:stretch>
        </p:blipFill>
        <p:spPr>
          <a:xfrm>
            <a:off x="539552" y="55892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Carga horaria: 5 hs/semana</a:t>
            </a:r>
          </a:p>
          <a:p>
            <a:r>
              <a:rPr lang="es-ES" dirty="0" smtClean="0"/>
              <a:t>Mayo y junio </a:t>
            </a:r>
            <a:r>
              <a:rPr lang="es-ES" smtClean="0"/>
              <a:t>de </a:t>
            </a:r>
            <a:r>
              <a:rPr lang="es-ES" smtClean="0"/>
              <a:t>2024</a:t>
            </a:r>
            <a:endParaRPr lang="es-ES" dirty="0" smtClean="0"/>
          </a:p>
          <a:p>
            <a:r>
              <a:rPr lang="es-ES" dirty="0" smtClean="0"/>
              <a:t>Horario tentativo: miércoles de 17 a 22 hs</a:t>
            </a:r>
          </a:p>
          <a:p>
            <a:r>
              <a:rPr lang="es-ES" dirty="0" smtClean="0"/>
              <a:t>Asistencia al 75% de las clases</a:t>
            </a:r>
          </a:p>
          <a:p>
            <a:r>
              <a:rPr lang="es-ES" dirty="0" smtClean="0"/>
              <a:t>Evaluación: investigación bibliográfica,  elaboración y discusión de una presentación a partir de trabajos científicos de una de las unidades temáticas de la asignatura</a:t>
            </a: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S" dirty="0" smtClean="0"/>
              <a:t>Química Forense</a:t>
            </a:r>
            <a:endParaRPr lang="es-ES" dirty="0"/>
          </a:p>
        </p:txBody>
      </p:sp>
      <p:pic>
        <p:nvPicPr>
          <p:cNvPr id="5" name="9">
            <a:hlinkClick r:id="" action="ppaction://media"/>
          </p:cNvPr>
          <p:cNvPicPr>
            <a:picLocks noRot="1" noChangeAspect="1"/>
          </p:cNvPicPr>
          <p:nvPr>
            <a:wavAudioFile r:embed="rId1" name="9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400</TotalTime>
  <Words>500</Words>
  <Application>Microsoft Office PowerPoint</Application>
  <PresentationFormat>Presentación en pantalla (4:3)</PresentationFormat>
  <Paragraphs>80</Paragraphs>
  <Slides>10</Slides>
  <Notes>10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Brío</vt:lpstr>
      <vt:lpstr>QUÍMICA FORENSE</vt:lpstr>
      <vt:lpstr>Química Forense</vt:lpstr>
      <vt:lpstr>Química Forense</vt:lpstr>
      <vt:lpstr>Química Forense</vt:lpstr>
      <vt:lpstr>Química Forense</vt:lpstr>
      <vt:lpstr>Química Forense</vt:lpstr>
      <vt:lpstr>Química Forense</vt:lpstr>
      <vt:lpstr>Química Forense</vt:lpstr>
      <vt:lpstr>Química Forense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QUÍMICA FORENSE</dc:title>
  <dc:creator>Arturo</dc:creator>
  <cp:lastModifiedBy>Arturo</cp:lastModifiedBy>
  <cp:revision>64</cp:revision>
  <dcterms:created xsi:type="dcterms:W3CDTF">2023-02-28T17:24:16Z</dcterms:created>
  <dcterms:modified xsi:type="dcterms:W3CDTF">2024-02-08T17:22:35Z</dcterms:modified>
</cp:coreProperties>
</file>